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ormorant SC Medium" charset="1" panose="00000600000000000000"/>
      <p:regular r:id="rId12"/>
    </p:embeddedFont>
    <p:embeddedFont>
      <p:font typeface="Cormorant SC Medium Bold" charset="1" panose="00000700000000000000"/>
      <p:regular r:id="rId13"/>
    </p:embeddedFont>
    <p:embeddedFont>
      <p:font typeface="Lato" charset="1" panose="020F0502020204030203"/>
      <p:regular r:id="rId14"/>
    </p:embeddedFont>
    <p:embeddedFont>
      <p:font typeface="Lato Bold" charset="1" panose="020F0502020204030203"/>
      <p:regular r:id="rId15"/>
    </p:embeddedFont>
    <p:embeddedFont>
      <p:font typeface="Lato Italics" charset="1" panose="020F0502020204030203"/>
      <p:regular r:id="rId16"/>
    </p:embeddedFont>
    <p:embeddedFont>
      <p:font typeface="Lato Bold Italics" charset="1" panose="020F0502020204030203"/>
      <p:regular r:id="rId17"/>
    </p:embeddedFont>
    <p:embeddedFont>
      <p:font typeface="Lato Bold" charset="1" panose="020F0502020204030203"/>
      <p:regular r:id="rId18"/>
    </p:embeddedFont>
    <p:embeddedFont>
      <p:font typeface="Lato Bold Bold" charset="1" panose="020F0502020204030203"/>
      <p:regular r:id="rId19"/>
    </p:embeddedFont>
    <p:embeddedFont>
      <p:font typeface="Lato Bold Italics" charset="1" panose="020F0502020204030203"/>
      <p:regular r:id="rId20"/>
    </p:embeddedFont>
    <p:embeddedFont>
      <p:font typeface="Lato Bold Bold Italics" charset="1" panose="020F05020202040302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555734" y="465429"/>
            <a:ext cx="342787" cy="342787"/>
          </a:xfrm>
          <a:prstGeom prst="rect">
            <a:avLst/>
          </a:prstGeom>
        </p:spPr>
      </p:pic>
      <p:sp>
        <p:nvSpPr>
          <p:cNvPr name="TextBox 4" id="4"/>
          <p:cNvSpPr txBox="true"/>
          <p:nvPr/>
        </p:nvSpPr>
        <p:spPr>
          <a:xfrm rot="0">
            <a:off x="4976375" y="4329621"/>
            <a:ext cx="8335250" cy="1560555"/>
          </a:xfrm>
          <a:prstGeom prst="rect">
            <a:avLst/>
          </a:prstGeom>
        </p:spPr>
        <p:txBody>
          <a:bodyPr anchor="t" rtlCol="false" tIns="0" lIns="0" bIns="0" rIns="0">
            <a:spAutoFit/>
          </a:bodyPr>
          <a:lstStyle/>
          <a:p>
            <a:pPr algn="ctr">
              <a:lnSpc>
                <a:spcPts val="12055"/>
              </a:lnSpc>
            </a:pPr>
            <a:r>
              <a:rPr lang="en-US" sz="11481">
                <a:solidFill>
                  <a:srgbClr val="F5F5EF"/>
                </a:solidFill>
                <a:latin typeface="Cormorant SC Medium"/>
              </a:rPr>
              <a:t>LAST MOON</a:t>
            </a:r>
          </a:p>
        </p:txBody>
      </p:sp>
      <p:sp>
        <p:nvSpPr>
          <p:cNvPr name="TextBox 5" id="5"/>
          <p:cNvSpPr txBox="true"/>
          <p:nvPr/>
        </p:nvSpPr>
        <p:spPr>
          <a:xfrm rot="5400000">
            <a:off x="15211952" y="4922018"/>
            <a:ext cx="5011301" cy="213836"/>
          </a:xfrm>
          <a:prstGeom prst="rect">
            <a:avLst/>
          </a:prstGeom>
        </p:spPr>
        <p:txBody>
          <a:bodyPr anchor="t" rtlCol="false" tIns="0" lIns="0" bIns="0" rIns="0">
            <a:spAutoFit/>
          </a:bodyPr>
          <a:lstStyle/>
          <a:p>
            <a:pPr algn="ctr">
              <a:lnSpc>
                <a:spcPts val="1680"/>
              </a:lnSpc>
              <a:spcBef>
                <a:spcPct val="0"/>
              </a:spcBef>
            </a:pPr>
            <a:r>
              <a:rPr lang="en-US" sz="1600">
                <a:solidFill>
                  <a:srgbClr val="FFFFFF"/>
                </a:solidFill>
                <a:latin typeface="Lato Bold"/>
              </a:rPr>
              <a:t>Galaxies and the Universe</a:t>
            </a:r>
            <a:r>
              <a:rPr lang="en-US" sz="1600">
                <a:solidFill>
                  <a:srgbClr val="FFFFFF"/>
                </a:solidFill>
                <a:latin typeface="Lato"/>
              </a:rPr>
              <a:t> | Lamford School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604933" y="9536147"/>
            <a:ext cx="331852" cy="33185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469646" y="9536147"/>
            <a:ext cx="331852" cy="33185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555734" y="465429"/>
            <a:ext cx="342787" cy="342787"/>
          </a:xfrm>
          <a:prstGeom prst="rect">
            <a:avLst/>
          </a:prstGeom>
        </p:spPr>
      </p:pic>
      <p:sp>
        <p:nvSpPr>
          <p:cNvPr name="AutoShape 5" id="5"/>
          <p:cNvSpPr/>
          <p:nvPr/>
        </p:nvSpPr>
        <p:spPr>
          <a:xfrm rot="0">
            <a:off x="2117996" y="9026431"/>
            <a:ext cx="14052008" cy="9525"/>
          </a:xfrm>
          <a:prstGeom prst="rect">
            <a:avLst/>
          </a:prstGeom>
          <a:solidFill>
            <a:srgbClr val="F5F5EF"/>
          </a:solidFill>
        </p:spPr>
      </p:sp>
      <p:sp>
        <p:nvSpPr>
          <p:cNvPr name="AutoShape 6" id="6"/>
          <p:cNvSpPr/>
          <p:nvPr/>
        </p:nvSpPr>
        <p:spPr>
          <a:xfrm rot="0">
            <a:off x="2117996" y="3067620"/>
            <a:ext cx="14052008" cy="9525"/>
          </a:xfrm>
          <a:prstGeom prst="rect">
            <a:avLst/>
          </a:prstGeom>
          <a:solidFill>
            <a:srgbClr val="F5F5EF"/>
          </a:solidFill>
        </p:spPr>
      </p:sp>
      <p:sp>
        <p:nvSpPr>
          <p:cNvPr name="AutoShape 7" id="7"/>
          <p:cNvSpPr/>
          <p:nvPr/>
        </p:nvSpPr>
        <p:spPr>
          <a:xfrm rot="0">
            <a:off x="6725859" y="3910871"/>
            <a:ext cx="9525" cy="4232661"/>
          </a:xfrm>
          <a:prstGeom prst="rect">
            <a:avLst/>
          </a:prstGeom>
          <a:solidFill>
            <a:srgbClr val="F5F5EF"/>
          </a:solidFill>
        </p:spPr>
      </p:sp>
      <p:sp>
        <p:nvSpPr>
          <p:cNvPr name="AutoShape 8" id="8"/>
          <p:cNvSpPr/>
          <p:nvPr/>
        </p:nvSpPr>
        <p:spPr>
          <a:xfrm rot="0">
            <a:off x="11869410" y="3910871"/>
            <a:ext cx="9525" cy="4232661"/>
          </a:xfrm>
          <a:prstGeom prst="rect">
            <a:avLst/>
          </a:prstGeom>
          <a:solidFill>
            <a:srgbClr val="F5F5EF"/>
          </a:solidFill>
        </p:spPr>
      </p:sp>
      <p:grpSp>
        <p:nvGrpSpPr>
          <p:cNvPr name="Group 9" id="9"/>
          <p:cNvGrpSpPr/>
          <p:nvPr/>
        </p:nvGrpSpPr>
        <p:grpSpPr>
          <a:xfrm rot="0">
            <a:off x="567017" y="4377895"/>
            <a:ext cx="137109" cy="1531210"/>
            <a:chOff x="0" y="0"/>
            <a:chExt cx="182813" cy="2041614"/>
          </a:xfrm>
        </p:grpSpPr>
        <p:grpSp>
          <p:nvGrpSpPr>
            <p:cNvPr name="Group 10" id="10"/>
            <p:cNvGrpSpPr/>
            <p:nvPr/>
          </p:nvGrpSpPr>
          <p:grpSpPr>
            <a:xfrm rot="0">
              <a:off x="0" y="0"/>
              <a:ext cx="182813" cy="18281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2" id="12"/>
            <p:cNvGrpSpPr/>
            <p:nvPr/>
          </p:nvGrpSpPr>
          <p:grpSpPr>
            <a:xfrm rot="0">
              <a:off x="54844" y="603296"/>
              <a:ext cx="73125" cy="7312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4" id="14"/>
            <p:cNvGrpSpPr/>
            <p:nvPr/>
          </p:nvGrpSpPr>
          <p:grpSpPr>
            <a:xfrm rot="0">
              <a:off x="54844" y="1052780"/>
              <a:ext cx="73125" cy="73125"/>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6" id="16"/>
            <p:cNvGrpSpPr/>
            <p:nvPr/>
          </p:nvGrpSpPr>
          <p:grpSpPr>
            <a:xfrm rot="0">
              <a:off x="54844" y="1508421"/>
              <a:ext cx="73125" cy="7312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8" id="18"/>
            <p:cNvGrpSpPr/>
            <p:nvPr/>
          </p:nvGrpSpPr>
          <p:grpSpPr>
            <a:xfrm rot="0">
              <a:off x="54844" y="1968489"/>
              <a:ext cx="73125" cy="73125"/>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pic>
        <p:nvPicPr>
          <p:cNvPr name="Picture 20" id="20"/>
          <p:cNvPicPr>
            <a:picLocks noChangeAspect="true"/>
          </p:cNvPicPr>
          <p:nvPr/>
        </p:nvPicPr>
        <p:blipFill>
          <a:blip r:embed="rId6"/>
          <a:srcRect l="0" t="0" r="0" b="0"/>
          <a:stretch>
            <a:fillRect/>
          </a:stretch>
        </p:blipFill>
        <p:spPr>
          <a:xfrm flipH="false" flipV="false" rot="0">
            <a:off x="12302459" y="3910871"/>
            <a:ext cx="3867545" cy="2900659"/>
          </a:xfrm>
          <a:prstGeom prst="rect">
            <a:avLst/>
          </a:prstGeom>
        </p:spPr>
      </p:pic>
      <p:pic>
        <p:nvPicPr>
          <p:cNvPr name="Picture 21" id="21"/>
          <p:cNvPicPr>
            <a:picLocks noChangeAspect="true"/>
          </p:cNvPicPr>
          <p:nvPr/>
        </p:nvPicPr>
        <p:blipFill>
          <a:blip r:embed="rId7"/>
          <a:srcRect l="0" t="0" r="0" b="0"/>
          <a:stretch>
            <a:fillRect/>
          </a:stretch>
        </p:blipFill>
        <p:spPr>
          <a:xfrm flipH="false" flipV="false" rot="0">
            <a:off x="1771093" y="3343281"/>
            <a:ext cx="4771413" cy="2683920"/>
          </a:xfrm>
          <a:prstGeom prst="rect">
            <a:avLst/>
          </a:prstGeom>
        </p:spPr>
      </p:pic>
      <p:pic>
        <p:nvPicPr>
          <p:cNvPr name="Picture 22" id="22"/>
          <p:cNvPicPr>
            <a:picLocks noChangeAspect="true"/>
          </p:cNvPicPr>
          <p:nvPr/>
        </p:nvPicPr>
        <p:blipFill>
          <a:blip r:embed="rId8"/>
          <a:srcRect l="0" t="0" r="0" b="0"/>
          <a:stretch>
            <a:fillRect/>
          </a:stretch>
        </p:blipFill>
        <p:spPr>
          <a:xfrm flipH="false" flipV="false" rot="0">
            <a:off x="7310476" y="3565753"/>
            <a:ext cx="4034190" cy="2238976"/>
          </a:xfrm>
          <a:prstGeom prst="rect">
            <a:avLst/>
          </a:prstGeom>
        </p:spPr>
      </p:pic>
      <p:sp>
        <p:nvSpPr>
          <p:cNvPr name="TextBox 23" id="23"/>
          <p:cNvSpPr txBox="true"/>
          <p:nvPr/>
        </p:nvSpPr>
        <p:spPr>
          <a:xfrm rot="0">
            <a:off x="4798381" y="1381024"/>
            <a:ext cx="8691237" cy="760799"/>
          </a:xfrm>
          <a:prstGeom prst="rect">
            <a:avLst/>
          </a:prstGeom>
        </p:spPr>
        <p:txBody>
          <a:bodyPr anchor="t" rtlCol="false" tIns="0" lIns="0" bIns="0" rIns="0">
            <a:spAutoFit/>
          </a:bodyPr>
          <a:lstStyle/>
          <a:p>
            <a:pPr algn="ctr">
              <a:lnSpc>
                <a:spcPts val="6000"/>
              </a:lnSpc>
            </a:pPr>
            <a:r>
              <a:rPr lang="en-US" sz="6000">
                <a:solidFill>
                  <a:srgbClr val="F5F5EF"/>
                </a:solidFill>
                <a:latin typeface="Cormorant SC Medium"/>
              </a:rPr>
              <a:t>Crushing loneliness</a:t>
            </a:r>
          </a:p>
        </p:txBody>
      </p:sp>
      <p:sp>
        <p:nvSpPr>
          <p:cNvPr name="TextBox 24" id="24"/>
          <p:cNvSpPr txBox="true"/>
          <p:nvPr/>
        </p:nvSpPr>
        <p:spPr>
          <a:xfrm rot="5400000">
            <a:off x="15211952" y="4922018"/>
            <a:ext cx="5011301" cy="213836"/>
          </a:xfrm>
          <a:prstGeom prst="rect">
            <a:avLst/>
          </a:prstGeom>
        </p:spPr>
        <p:txBody>
          <a:bodyPr anchor="t" rtlCol="false" tIns="0" lIns="0" bIns="0" rIns="0">
            <a:spAutoFit/>
          </a:bodyPr>
          <a:lstStyle/>
          <a:p>
            <a:pPr algn="ctr">
              <a:lnSpc>
                <a:spcPts val="1680"/>
              </a:lnSpc>
              <a:spcBef>
                <a:spcPct val="0"/>
              </a:spcBef>
            </a:pPr>
            <a:r>
              <a:rPr lang="en-US" sz="1600">
                <a:solidFill>
                  <a:srgbClr val="FFFFFF"/>
                </a:solidFill>
                <a:latin typeface="Lato Bold"/>
              </a:rPr>
              <a:t>Galaxies and the Universe</a:t>
            </a:r>
            <a:r>
              <a:rPr lang="en-US" sz="1600">
                <a:solidFill>
                  <a:srgbClr val="FFFFFF"/>
                </a:solidFill>
                <a:latin typeface="Lato"/>
              </a:rPr>
              <a:t> | Lamford School</a:t>
            </a:r>
          </a:p>
        </p:txBody>
      </p:sp>
      <p:grpSp>
        <p:nvGrpSpPr>
          <p:cNvPr name="Group 25" id="25"/>
          <p:cNvGrpSpPr/>
          <p:nvPr/>
        </p:nvGrpSpPr>
        <p:grpSpPr>
          <a:xfrm rot="0">
            <a:off x="12531804" y="7012002"/>
            <a:ext cx="3408855" cy="1300972"/>
            <a:chOff x="0" y="0"/>
            <a:chExt cx="4545140" cy="1734629"/>
          </a:xfrm>
        </p:grpSpPr>
        <p:sp>
          <p:nvSpPr>
            <p:cNvPr name="TextBox 26" id="26"/>
            <p:cNvSpPr txBox="true"/>
            <p:nvPr/>
          </p:nvSpPr>
          <p:spPr>
            <a:xfrm rot="0">
              <a:off x="312001" y="-47625"/>
              <a:ext cx="3744979" cy="403304"/>
            </a:xfrm>
            <a:prstGeom prst="rect">
              <a:avLst/>
            </a:prstGeom>
          </p:spPr>
          <p:txBody>
            <a:bodyPr anchor="t" rtlCol="false" tIns="0" lIns="0" bIns="0" rIns="0">
              <a:spAutoFit/>
            </a:bodyPr>
            <a:lstStyle/>
            <a:p>
              <a:pPr algn="ctr">
                <a:lnSpc>
                  <a:spcPts val="2520"/>
                </a:lnSpc>
                <a:spcBef>
                  <a:spcPct val="0"/>
                </a:spcBef>
              </a:pPr>
              <a:r>
                <a:rPr lang="en-US" spc="-27" sz="1800">
                  <a:solidFill>
                    <a:srgbClr val="F5F5EF"/>
                  </a:solidFill>
                  <a:latin typeface="Lato Bold Bold"/>
                </a:rPr>
                <a:t>You're waiting</a:t>
              </a:r>
            </a:p>
          </p:txBody>
        </p:sp>
        <p:sp>
          <p:nvSpPr>
            <p:cNvPr name="TextBox 27" id="27"/>
            <p:cNvSpPr txBox="true"/>
            <p:nvPr/>
          </p:nvSpPr>
          <p:spPr>
            <a:xfrm rot="0">
              <a:off x="0" y="498049"/>
              <a:ext cx="4545140" cy="1236581"/>
            </a:xfrm>
            <a:prstGeom prst="rect">
              <a:avLst/>
            </a:prstGeom>
          </p:spPr>
          <p:txBody>
            <a:bodyPr anchor="t" rtlCol="false" tIns="0" lIns="0" bIns="0" rIns="0">
              <a:spAutoFit/>
            </a:bodyPr>
            <a:lstStyle/>
            <a:p>
              <a:pPr algn="ctr">
                <a:lnSpc>
                  <a:spcPts val="2520"/>
                </a:lnSpc>
                <a:spcBef>
                  <a:spcPct val="0"/>
                </a:spcBef>
              </a:pPr>
              <a:r>
                <a:rPr lang="en-US" spc="-27" sz="1800">
                  <a:solidFill>
                    <a:srgbClr val="F5F5EF"/>
                  </a:solidFill>
                  <a:latin typeface="Lato"/>
                </a:rPr>
                <a:t>Ever since the last moon, roughly 281 hours ago, you haven't seen your partner. </a:t>
              </a:r>
            </a:p>
          </p:txBody>
        </p:sp>
      </p:grpSp>
      <p:grpSp>
        <p:nvGrpSpPr>
          <p:cNvPr name="Group 28" id="28"/>
          <p:cNvGrpSpPr/>
          <p:nvPr/>
        </p:nvGrpSpPr>
        <p:grpSpPr>
          <a:xfrm rot="0">
            <a:off x="2452373" y="6218870"/>
            <a:ext cx="3408855" cy="1620835"/>
            <a:chOff x="0" y="0"/>
            <a:chExt cx="4545140" cy="2161114"/>
          </a:xfrm>
        </p:grpSpPr>
        <p:sp>
          <p:nvSpPr>
            <p:cNvPr name="TextBox 29" id="29"/>
            <p:cNvSpPr txBox="true"/>
            <p:nvPr/>
          </p:nvSpPr>
          <p:spPr>
            <a:xfrm rot="0">
              <a:off x="312001" y="-47625"/>
              <a:ext cx="3744979" cy="403304"/>
            </a:xfrm>
            <a:prstGeom prst="rect">
              <a:avLst/>
            </a:prstGeom>
          </p:spPr>
          <p:txBody>
            <a:bodyPr anchor="t" rtlCol="false" tIns="0" lIns="0" bIns="0" rIns="0">
              <a:spAutoFit/>
            </a:bodyPr>
            <a:lstStyle/>
            <a:p>
              <a:pPr algn="ctr">
                <a:lnSpc>
                  <a:spcPts val="2520"/>
                </a:lnSpc>
                <a:spcBef>
                  <a:spcPct val="0"/>
                </a:spcBef>
              </a:pPr>
              <a:r>
                <a:rPr lang="en-US" spc="-27" sz="1800">
                  <a:solidFill>
                    <a:srgbClr val="F5F5EF"/>
                  </a:solidFill>
                  <a:latin typeface="Lato Bold Bold"/>
                </a:rPr>
                <a:t>You're stranded</a:t>
              </a:r>
            </a:p>
          </p:txBody>
        </p:sp>
        <p:sp>
          <p:nvSpPr>
            <p:cNvPr name="TextBox 30" id="30"/>
            <p:cNvSpPr txBox="true"/>
            <p:nvPr/>
          </p:nvSpPr>
          <p:spPr>
            <a:xfrm rot="0">
              <a:off x="0" y="498049"/>
              <a:ext cx="4545140" cy="1663065"/>
            </a:xfrm>
            <a:prstGeom prst="rect">
              <a:avLst/>
            </a:prstGeom>
          </p:spPr>
          <p:txBody>
            <a:bodyPr anchor="t" rtlCol="false" tIns="0" lIns="0" bIns="0" rIns="0">
              <a:spAutoFit/>
            </a:bodyPr>
            <a:lstStyle/>
            <a:p>
              <a:pPr algn="ctr">
                <a:lnSpc>
                  <a:spcPts val="2520"/>
                </a:lnSpc>
                <a:spcBef>
                  <a:spcPct val="0"/>
                </a:spcBef>
              </a:pPr>
              <a:r>
                <a:rPr lang="en-US" spc="-26" sz="1800">
                  <a:solidFill>
                    <a:srgbClr val="F5F5EF"/>
                  </a:solidFill>
                  <a:latin typeface="Lato"/>
                </a:rPr>
                <a:t>It's been 4 years since you came to this planet. You have not heard back from Earth. It's </a:t>
              </a:r>
              <a:r>
                <a:rPr lang="en-US" spc="-26" sz="1800">
                  <a:solidFill>
                    <a:srgbClr val="F5F5EF"/>
                  </a:solidFill>
                  <a:latin typeface="Lato Italics"/>
                </a:rPr>
                <a:t>Gravity</a:t>
              </a:r>
              <a:r>
                <a:rPr lang="en-US" spc="-26" sz="1800">
                  <a:solidFill>
                    <a:srgbClr val="F5F5EF"/>
                  </a:solidFill>
                  <a:latin typeface="Lato"/>
                </a:rPr>
                <a:t>, but this time your friend is with you.</a:t>
              </a:r>
            </a:p>
          </p:txBody>
        </p:sp>
      </p:grpSp>
      <p:grpSp>
        <p:nvGrpSpPr>
          <p:cNvPr name="Group 31" id="31"/>
          <p:cNvGrpSpPr/>
          <p:nvPr/>
        </p:nvGrpSpPr>
        <p:grpSpPr>
          <a:xfrm rot="0">
            <a:off x="7623144" y="5981018"/>
            <a:ext cx="3408855" cy="1925930"/>
            <a:chOff x="0" y="0"/>
            <a:chExt cx="4545140" cy="2567907"/>
          </a:xfrm>
        </p:grpSpPr>
        <p:sp>
          <p:nvSpPr>
            <p:cNvPr name="TextBox 32" id="32"/>
            <p:cNvSpPr txBox="true"/>
            <p:nvPr/>
          </p:nvSpPr>
          <p:spPr>
            <a:xfrm rot="0">
              <a:off x="574011" y="-47625"/>
              <a:ext cx="3220960" cy="403304"/>
            </a:xfrm>
            <a:prstGeom prst="rect">
              <a:avLst/>
            </a:prstGeom>
          </p:spPr>
          <p:txBody>
            <a:bodyPr anchor="t" rtlCol="false" tIns="0" lIns="0" bIns="0" rIns="0">
              <a:spAutoFit/>
            </a:bodyPr>
            <a:lstStyle/>
            <a:p>
              <a:pPr algn="ctr">
                <a:lnSpc>
                  <a:spcPts val="2520"/>
                </a:lnSpc>
                <a:spcBef>
                  <a:spcPct val="0"/>
                </a:spcBef>
              </a:pPr>
              <a:r>
                <a:rPr lang="en-US" spc="-27" sz="1800">
                  <a:solidFill>
                    <a:srgbClr val="F5F5EF"/>
                  </a:solidFill>
                  <a:latin typeface="Lato Bold Bold"/>
                </a:rPr>
                <a:t>You're alone</a:t>
              </a:r>
            </a:p>
          </p:txBody>
        </p:sp>
        <p:sp>
          <p:nvSpPr>
            <p:cNvPr name="TextBox 33" id="33"/>
            <p:cNvSpPr txBox="true"/>
            <p:nvPr/>
          </p:nvSpPr>
          <p:spPr>
            <a:xfrm rot="0">
              <a:off x="0" y="498049"/>
              <a:ext cx="4545140" cy="2069858"/>
            </a:xfrm>
            <a:prstGeom prst="rect">
              <a:avLst/>
            </a:prstGeom>
          </p:spPr>
          <p:txBody>
            <a:bodyPr anchor="t" rtlCol="false" tIns="0" lIns="0" bIns="0" rIns="0">
              <a:spAutoFit/>
            </a:bodyPr>
            <a:lstStyle/>
            <a:p>
              <a:pPr algn="ctr">
                <a:lnSpc>
                  <a:spcPts val="2520"/>
                </a:lnSpc>
                <a:spcBef>
                  <a:spcPct val="0"/>
                </a:spcBef>
              </a:pPr>
              <a:r>
                <a:rPr lang="en-US" spc="-27" sz="1800">
                  <a:solidFill>
                    <a:srgbClr val="F5F5EF"/>
                  </a:solidFill>
                  <a:latin typeface="Lato"/>
                </a:rPr>
                <a:t>You have food, shelter, electricity. You can survive, but you're missing something which causes you more suffering than hunger or thirst. You are contemplating suicide.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604933" y="9536147"/>
            <a:ext cx="331852" cy="331852"/>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469646" y="9536147"/>
            <a:ext cx="331852" cy="331852"/>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55734" y="465429"/>
            <a:ext cx="342787" cy="342787"/>
          </a:xfrm>
          <a:prstGeom prst="rect">
            <a:avLst/>
          </a:prstGeom>
        </p:spPr>
      </p:pic>
      <p:grpSp>
        <p:nvGrpSpPr>
          <p:cNvPr name="Group 6" id="6"/>
          <p:cNvGrpSpPr/>
          <p:nvPr/>
        </p:nvGrpSpPr>
        <p:grpSpPr>
          <a:xfrm rot="0">
            <a:off x="7880984" y="7948532"/>
            <a:ext cx="2526031" cy="444683"/>
            <a:chOff x="0" y="0"/>
            <a:chExt cx="3368042" cy="592911"/>
          </a:xfrm>
        </p:grpSpPr>
        <p:grpSp>
          <p:nvGrpSpPr>
            <p:cNvPr name="Group 7" id="7"/>
            <p:cNvGrpSpPr/>
            <p:nvPr/>
          </p:nvGrpSpPr>
          <p:grpSpPr>
            <a:xfrm rot="0">
              <a:off x="0" y="0"/>
              <a:ext cx="3368042" cy="592911"/>
              <a:chOff x="0" y="0"/>
              <a:chExt cx="6214622" cy="1106170"/>
            </a:xfrm>
          </p:grpSpPr>
          <p:sp>
            <p:nvSpPr>
              <p:cNvPr name="Freeform 8" id="8"/>
              <p:cNvSpPr/>
              <p:nvPr/>
            </p:nvSpPr>
            <p:spPr>
              <a:xfrm>
                <a:off x="0" y="0"/>
                <a:ext cx="6215892" cy="1107440"/>
              </a:xfrm>
              <a:custGeom>
                <a:avLst/>
                <a:gdLst/>
                <a:ahLst/>
                <a:cxnLst/>
                <a:rect r="r" b="b" t="t" l="l"/>
                <a:pathLst>
                  <a:path h="1107440" w="6215892">
                    <a:moveTo>
                      <a:pt x="5662172" y="45720"/>
                    </a:moveTo>
                    <a:cubicBezTo>
                      <a:pt x="5941572" y="45720"/>
                      <a:pt x="6168902" y="273050"/>
                      <a:pt x="6168902" y="552450"/>
                    </a:cubicBezTo>
                    <a:cubicBezTo>
                      <a:pt x="6168902" y="831850"/>
                      <a:pt x="5941572" y="1059180"/>
                      <a:pt x="5662172" y="1059180"/>
                    </a:cubicBezTo>
                    <a:lnTo>
                      <a:pt x="553720" y="1059180"/>
                    </a:lnTo>
                    <a:cubicBezTo>
                      <a:pt x="274320" y="1059180"/>
                      <a:pt x="46990" y="831850"/>
                      <a:pt x="46990" y="552450"/>
                    </a:cubicBezTo>
                    <a:cubicBezTo>
                      <a:pt x="46990" y="273050"/>
                      <a:pt x="274320" y="45720"/>
                      <a:pt x="553720" y="45720"/>
                    </a:cubicBezTo>
                    <a:lnTo>
                      <a:pt x="5662172" y="45720"/>
                    </a:lnTo>
                    <a:moveTo>
                      <a:pt x="5662172" y="0"/>
                    </a:moveTo>
                    <a:lnTo>
                      <a:pt x="553720" y="0"/>
                    </a:lnTo>
                    <a:cubicBezTo>
                      <a:pt x="247650" y="0"/>
                      <a:pt x="0" y="247650"/>
                      <a:pt x="0" y="553720"/>
                    </a:cubicBezTo>
                    <a:cubicBezTo>
                      <a:pt x="0" y="859790"/>
                      <a:pt x="247650" y="1107440"/>
                      <a:pt x="553720" y="1107440"/>
                    </a:cubicBezTo>
                    <a:lnTo>
                      <a:pt x="5662172" y="1107440"/>
                    </a:lnTo>
                    <a:cubicBezTo>
                      <a:pt x="5968242" y="1107440"/>
                      <a:pt x="6215892" y="859790"/>
                      <a:pt x="6215892" y="553720"/>
                    </a:cubicBezTo>
                    <a:cubicBezTo>
                      <a:pt x="6214622" y="247650"/>
                      <a:pt x="5966972" y="0"/>
                      <a:pt x="5662172" y="0"/>
                    </a:cubicBezTo>
                    <a:close/>
                  </a:path>
                </a:pathLst>
              </a:custGeom>
              <a:solidFill>
                <a:srgbClr val="F5F5EF"/>
              </a:solidFill>
            </p:spPr>
          </p:sp>
        </p:grpSp>
        <p:sp>
          <p:nvSpPr>
            <p:cNvPr name="TextBox 9" id="9"/>
            <p:cNvSpPr txBox="true"/>
            <p:nvPr/>
          </p:nvSpPr>
          <p:spPr>
            <a:xfrm rot="0">
              <a:off x="163243" y="184195"/>
              <a:ext cx="3041555" cy="224521"/>
            </a:xfrm>
            <a:prstGeom prst="rect">
              <a:avLst/>
            </a:prstGeom>
          </p:spPr>
          <p:txBody>
            <a:bodyPr anchor="t" rtlCol="false" tIns="0" lIns="0" bIns="0" rIns="0">
              <a:spAutoFit/>
            </a:bodyPr>
            <a:lstStyle/>
            <a:p>
              <a:pPr algn="ctr">
                <a:lnSpc>
                  <a:spcPts val="1260"/>
                </a:lnSpc>
              </a:pPr>
              <a:r>
                <a:rPr lang="en-US" spc="406" sz="1105">
                  <a:solidFill>
                    <a:srgbClr val="F5F5EF"/>
                  </a:solidFill>
                  <a:latin typeface="Lato Bold"/>
                </a:rPr>
                <a:t>OR NO?</a:t>
              </a:r>
            </a:p>
          </p:txBody>
        </p:sp>
      </p:grpSp>
      <p:grpSp>
        <p:nvGrpSpPr>
          <p:cNvPr name="Group 10" id="10"/>
          <p:cNvGrpSpPr/>
          <p:nvPr/>
        </p:nvGrpSpPr>
        <p:grpSpPr>
          <a:xfrm rot="0">
            <a:off x="567017" y="4377895"/>
            <a:ext cx="137109" cy="1531210"/>
            <a:chOff x="0" y="0"/>
            <a:chExt cx="182813" cy="2041614"/>
          </a:xfrm>
        </p:grpSpPr>
        <p:grpSp>
          <p:nvGrpSpPr>
            <p:cNvPr name="Group 11" id="11"/>
            <p:cNvGrpSpPr/>
            <p:nvPr/>
          </p:nvGrpSpPr>
          <p:grpSpPr>
            <a:xfrm rot="0">
              <a:off x="0" y="0"/>
              <a:ext cx="182813" cy="18281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3" id="13"/>
            <p:cNvGrpSpPr/>
            <p:nvPr/>
          </p:nvGrpSpPr>
          <p:grpSpPr>
            <a:xfrm rot="0">
              <a:off x="54844" y="603296"/>
              <a:ext cx="73125" cy="73125"/>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5" id="15"/>
            <p:cNvGrpSpPr/>
            <p:nvPr/>
          </p:nvGrpSpPr>
          <p:grpSpPr>
            <a:xfrm rot="0">
              <a:off x="54844" y="1052780"/>
              <a:ext cx="73125" cy="73125"/>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7" id="17"/>
            <p:cNvGrpSpPr/>
            <p:nvPr/>
          </p:nvGrpSpPr>
          <p:grpSpPr>
            <a:xfrm rot="0">
              <a:off x="54844" y="1508421"/>
              <a:ext cx="73125" cy="73125"/>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9" id="19"/>
            <p:cNvGrpSpPr/>
            <p:nvPr/>
          </p:nvGrpSpPr>
          <p:grpSpPr>
            <a:xfrm rot="0">
              <a:off x="54844" y="1968489"/>
              <a:ext cx="73125" cy="73125"/>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grpSp>
        <p:nvGrpSpPr>
          <p:cNvPr name="Group 21" id="21"/>
          <p:cNvGrpSpPr/>
          <p:nvPr/>
        </p:nvGrpSpPr>
        <p:grpSpPr>
          <a:xfrm rot="0">
            <a:off x="5412787" y="4719899"/>
            <a:ext cx="7462427" cy="3008041"/>
            <a:chOff x="0" y="0"/>
            <a:chExt cx="9949902" cy="4010721"/>
          </a:xfrm>
        </p:grpSpPr>
        <p:sp>
          <p:nvSpPr>
            <p:cNvPr name="TextBox 22" id="22"/>
            <p:cNvSpPr txBox="true"/>
            <p:nvPr/>
          </p:nvSpPr>
          <p:spPr>
            <a:xfrm rot="0">
              <a:off x="0" y="114300"/>
              <a:ext cx="9949902" cy="2016097"/>
            </a:xfrm>
            <a:prstGeom prst="rect">
              <a:avLst/>
            </a:prstGeom>
          </p:spPr>
          <p:txBody>
            <a:bodyPr anchor="t" rtlCol="false" tIns="0" lIns="0" bIns="0" rIns="0">
              <a:spAutoFit/>
            </a:bodyPr>
            <a:lstStyle/>
            <a:p>
              <a:pPr algn="ctr">
                <a:lnSpc>
                  <a:spcPts val="6000"/>
                </a:lnSpc>
              </a:pPr>
              <a:r>
                <a:rPr lang="en-US" sz="6000">
                  <a:solidFill>
                    <a:srgbClr val="F5F5EF"/>
                  </a:solidFill>
                  <a:latin typeface="Cormorant SC Medium"/>
                </a:rPr>
                <a:t>Just 5 hours before the next moon</a:t>
              </a:r>
            </a:p>
          </p:txBody>
        </p:sp>
        <p:sp>
          <p:nvSpPr>
            <p:cNvPr name="TextBox 23" id="23"/>
            <p:cNvSpPr txBox="true"/>
            <p:nvPr/>
          </p:nvSpPr>
          <p:spPr>
            <a:xfrm rot="0">
              <a:off x="918013" y="2357502"/>
              <a:ext cx="8113875" cy="1653219"/>
            </a:xfrm>
            <a:prstGeom prst="rect">
              <a:avLst/>
            </a:prstGeom>
          </p:spPr>
          <p:txBody>
            <a:bodyPr anchor="t" rtlCol="false" tIns="0" lIns="0" bIns="0" rIns="0">
              <a:spAutoFit/>
            </a:bodyPr>
            <a:lstStyle/>
            <a:p>
              <a:pPr algn="ctr">
                <a:lnSpc>
                  <a:spcPts val="2520"/>
                </a:lnSpc>
              </a:pPr>
              <a:r>
                <a:rPr lang="en-US" spc="-27" sz="1800">
                  <a:solidFill>
                    <a:srgbClr val="F5F5EF"/>
                  </a:solidFill>
                  <a:latin typeface="Lato"/>
                </a:rPr>
                <a:t>You told yourself you will wait, but as the next moon is coming, you set out to understand what has happened to your friend. The same environment, you reminisce about the day and find clues all over the space ship.</a:t>
              </a:r>
            </a:p>
          </p:txBody>
        </p:sp>
      </p:grpSp>
      <p:sp>
        <p:nvSpPr>
          <p:cNvPr name="TextBox 24" id="24"/>
          <p:cNvSpPr txBox="true"/>
          <p:nvPr/>
        </p:nvSpPr>
        <p:spPr>
          <a:xfrm rot="5400000">
            <a:off x="15211952" y="4922018"/>
            <a:ext cx="5011301" cy="213836"/>
          </a:xfrm>
          <a:prstGeom prst="rect">
            <a:avLst/>
          </a:prstGeom>
        </p:spPr>
        <p:txBody>
          <a:bodyPr anchor="t" rtlCol="false" tIns="0" lIns="0" bIns="0" rIns="0">
            <a:spAutoFit/>
          </a:bodyPr>
          <a:lstStyle/>
          <a:p>
            <a:pPr algn="ctr">
              <a:lnSpc>
                <a:spcPts val="1680"/>
              </a:lnSpc>
              <a:spcBef>
                <a:spcPct val="0"/>
              </a:spcBef>
            </a:pPr>
            <a:r>
              <a:rPr lang="en-US" sz="1600">
                <a:solidFill>
                  <a:srgbClr val="FFFFFF"/>
                </a:solidFill>
                <a:latin typeface="Lato Bold"/>
              </a:rPr>
              <a:t>Galaxies and the Universe</a:t>
            </a:r>
            <a:r>
              <a:rPr lang="en-US" sz="1600">
                <a:solidFill>
                  <a:srgbClr val="FFFFFF"/>
                </a:solidFill>
                <a:latin typeface="Lato"/>
              </a:rPr>
              <a:t> | Lamford School</a:t>
            </a:r>
          </a:p>
        </p:txBody>
      </p:sp>
      <p:grpSp>
        <p:nvGrpSpPr>
          <p:cNvPr name="Group 25" id="25"/>
          <p:cNvGrpSpPr/>
          <p:nvPr/>
        </p:nvGrpSpPr>
        <p:grpSpPr>
          <a:xfrm rot="0">
            <a:off x="5412787" y="7729210"/>
            <a:ext cx="7462427" cy="1660384"/>
            <a:chOff x="0" y="0"/>
            <a:chExt cx="9949902" cy="2213845"/>
          </a:xfrm>
        </p:grpSpPr>
        <p:sp>
          <p:nvSpPr>
            <p:cNvPr name="TextBox 26" id="26"/>
            <p:cNvSpPr txBox="true"/>
            <p:nvPr/>
          </p:nvSpPr>
          <p:spPr>
            <a:xfrm rot="0">
              <a:off x="0" y="114300"/>
              <a:ext cx="9949902" cy="1052498"/>
            </a:xfrm>
            <a:prstGeom prst="rect">
              <a:avLst/>
            </a:prstGeom>
          </p:spPr>
          <p:txBody>
            <a:bodyPr anchor="t" rtlCol="false" tIns="0" lIns="0" bIns="0" rIns="0">
              <a:spAutoFit/>
            </a:bodyPr>
            <a:lstStyle/>
            <a:p>
              <a:pPr algn="ctr">
                <a:lnSpc>
                  <a:spcPts val="6000"/>
                </a:lnSpc>
              </a:pPr>
            </a:p>
          </p:txBody>
        </p:sp>
        <p:sp>
          <p:nvSpPr>
            <p:cNvPr name="TextBox 27" id="27"/>
            <p:cNvSpPr txBox="true"/>
            <p:nvPr/>
          </p:nvSpPr>
          <p:spPr>
            <a:xfrm rot="0">
              <a:off x="918013" y="1393903"/>
              <a:ext cx="8113875" cy="819942"/>
            </a:xfrm>
            <a:prstGeom prst="rect">
              <a:avLst/>
            </a:prstGeom>
          </p:spPr>
          <p:txBody>
            <a:bodyPr anchor="t" rtlCol="false" tIns="0" lIns="0" bIns="0" rIns="0">
              <a:spAutoFit/>
            </a:bodyPr>
            <a:lstStyle/>
            <a:p>
              <a:pPr algn="ctr">
                <a:lnSpc>
                  <a:spcPts val="2520"/>
                </a:lnSpc>
              </a:pPr>
              <a:r>
                <a:rPr lang="en-US" spc="-27" sz="1800">
                  <a:solidFill>
                    <a:srgbClr val="F5F5EF"/>
                  </a:solidFill>
                  <a:latin typeface="Lato"/>
                </a:rPr>
                <a:t>The player can choose to end the game at any time by walking out into space.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757569"/>
            <a:ext cx="10993874" cy="8771862"/>
          </a:xfrm>
          <a:prstGeom prst="rect">
            <a:avLst/>
          </a:prstGeom>
        </p:spPr>
      </p:pic>
      <p:sp>
        <p:nvSpPr>
          <p:cNvPr name="TextBox 3" id="3"/>
          <p:cNvSpPr txBox="true"/>
          <p:nvPr/>
        </p:nvSpPr>
        <p:spPr>
          <a:xfrm rot="0">
            <a:off x="12688430" y="885825"/>
            <a:ext cx="4884434" cy="1343386"/>
          </a:xfrm>
          <a:prstGeom prst="rect">
            <a:avLst/>
          </a:prstGeom>
        </p:spPr>
        <p:txBody>
          <a:bodyPr anchor="t" rtlCol="false" tIns="0" lIns="0" bIns="0" rIns="0">
            <a:spAutoFit/>
          </a:bodyPr>
          <a:lstStyle/>
          <a:p>
            <a:pPr algn="ctr">
              <a:lnSpc>
                <a:spcPts val="11028"/>
              </a:lnSpc>
            </a:pPr>
            <a:r>
              <a:rPr lang="en-US" sz="7877">
                <a:solidFill>
                  <a:srgbClr val="F5F5EF"/>
                </a:solidFill>
                <a:latin typeface="Open Sans Extra Bold"/>
              </a:rPr>
              <a:t>The room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44544" y="155197"/>
            <a:ext cx="13398912" cy="997660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85556" y="563063"/>
            <a:ext cx="4549256" cy="282532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36432" y="308162"/>
            <a:ext cx="7748215" cy="435837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880128" y="3805217"/>
            <a:ext cx="6709367" cy="315549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1401877" y="4351434"/>
            <a:ext cx="5857423" cy="390494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2245524" y="7324861"/>
            <a:ext cx="9978575" cy="249464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2117996" y="4491415"/>
            <a:ext cx="14052008" cy="9525"/>
          </a:xfrm>
          <a:prstGeom prst="rect">
            <a:avLst/>
          </a:prstGeom>
          <a:solidFill>
            <a:srgbClr val="F5F5EF"/>
          </a:solidFill>
        </p:spPr>
      </p:sp>
      <p:sp>
        <p:nvSpPr>
          <p:cNvPr name="AutoShape 3" id="3"/>
          <p:cNvSpPr/>
          <p:nvPr/>
        </p:nvSpPr>
        <p:spPr>
          <a:xfrm rot="0">
            <a:off x="9196970" y="5763111"/>
            <a:ext cx="9525" cy="2057920"/>
          </a:xfrm>
          <a:prstGeom prst="rect">
            <a:avLst/>
          </a:prstGeom>
          <a:solidFill>
            <a:srgbClr val="F5F5EF"/>
          </a:solidFill>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604933" y="9536147"/>
            <a:ext cx="331852" cy="331852"/>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469646" y="9536147"/>
            <a:ext cx="331852" cy="331852"/>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555734" y="465429"/>
            <a:ext cx="342787" cy="342787"/>
          </a:xfrm>
          <a:prstGeom prst="rect">
            <a:avLst/>
          </a:prstGeom>
        </p:spPr>
      </p:pic>
      <p:grpSp>
        <p:nvGrpSpPr>
          <p:cNvPr name="Group 7" id="7"/>
          <p:cNvGrpSpPr/>
          <p:nvPr/>
        </p:nvGrpSpPr>
        <p:grpSpPr>
          <a:xfrm rot="0">
            <a:off x="567017" y="4377895"/>
            <a:ext cx="137109" cy="1531210"/>
            <a:chOff x="0" y="0"/>
            <a:chExt cx="182813" cy="2041614"/>
          </a:xfrm>
        </p:grpSpPr>
        <p:grpSp>
          <p:nvGrpSpPr>
            <p:cNvPr name="Group 8" id="8"/>
            <p:cNvGrpSpPr/>
            <p:nvPr/>
          </p:nvGrpSpPr>
          <p:grpSpPr>
            <a:xfrm rot="0">
              <a:off x="0" y="0"/>
              <a:ext cx="182813" cy="182813"/>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0" id="10"/>
            <p:cNvGrpSpPr/>
            <p:nvPr/>
          </p:nvGrpSpPr>
          <p:grpSpPr>
            <a:xfrm rot="0">
              <a:off x="54844" y="603296"/>
              <a:ext cx="73125" cy="7312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2" id="12"/>
            <p:cNvGrpSpPr/>
            <p:nvPr/>
          </p:nvGrpSpPr>
          <p:grpSpPr>
            <a:xfrm rot="0">
              <a:off x="54844" y="1052780"/>
              <a:ext cx="73125" cy="7312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4" id="14"/>
            <p:cNvGrpSpPr/>
            <p:nvPr/>
          </p:nvGrpSpPr>
          <p:grpSpPr>
            <a:xfrm rot="0">
              <a:off x="54844" y="1508421"/>
              <a:ext cx="73125" cy="73125"/>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nvGrpSpPr>
            <p:cNvPr name="Group 16" id="16"/>
            <p:cNvGrpSpPr/>
            <p:nvPr/>
          </p:nvGrpSpPr>
          <p:grpSpPr>
            <a:xfrm rot="0">
              <a:off x="54844" y="1968489"/>
              <a:ext cx="73125" cy="7312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F5EF"/>
              </a:solidFill>
            </p:spPr>
          </p:sp>
        </p:grpSp>
      </p:grpSp>
      <p:pic>
        <p:nvPicPr>
          <p:cNvPr name="Picture 18" id="18"/>
          <p:cNvPicPr>
            <a:picLocks noChangeAspect="true"/>
          </p:cNvPicPr>
          <p:nvPr/>
        </p:nvPicPr>
        <p:blipFill>
          <a:blip r:embed="rId6"/>
          <a:srcRect l="0" t="0" r="0" b="0"/>
          <a:stretch>
            <a:fillRect/>
          </a:stretch>
        </p:blipFill>
        <p:spPr>
          <a:xfrm flipH="false" flipV="false" rot="0">
            <a:off x="0" y="0"/>
            <a:ext cx="9144000" cy="5279923"/>
          </a:xfrm>
          <a:prstGeom prst="rect">
            <a:avLst/>
          </a:prstGeom>
        </p:spPr>
      </p:pic>
      <p:pic>
        <p:nvPicPr>
          <p:cNvPr name="Picture 19" id="19"/>
          <p:cNvPicPr>
            <a:picLocks noChangeAspect="true"/>
          </p:cNvPicPr>
          <p:nvPr/>
        </p:nvPicPr>
        <p:blipFill>
          <a:blip r:embed="rId7"/>
          <a:srcRect l="0" t="0" r="0" b="0"/>
          <a:stretch>
            <a:fillRect/>
          </a:stretch>
        </p:blipFill>
        <p:spPr>
          <a:xfrm flipH="false" flipV="false" rot="0">
            <a:off x="9099397" y="0"/>
            <a:ext cx="9188603" cy="5279923"/>
          </a:xfrm>
          <a:prstGeom prst="rect">
            <a:avLst/>
          </a:prstGeom>
        </p:spPr>
      </p:pic>
      <p:grpSp>
        <p:nvGrpSpPr>
          <p:cNvPr name="Group 20" id="20"/>
          <p:cNvGrpSpPr/>
          <p:nvPr/>
        </p:nvGrpSpPr>
        <p:grpSpPr>
          <a:xfrm rot="0">
            <a:off x="2599941" y="5877094"/>
            <a:ext cx="5602548" cy="1360835"/>
            <a:chOff x="0" y="0"/>
            <a:chExt cx="7470064" cy="1814446"/>
          </a:xfrm>
        </p:grpSpPr>
        <p:sp>
          <p:nvSpPr>
            <p:cNvPr name="TextBox 21" id="21"/>
            <p:cNvSpPr txBox="true"/>
            <p:nvPr/>
          </p:nvSpPr>
          <p:spPr>
            <a:xfrm rot="0">
              <a:off x="0" y="577865"/>
              <a:ext cx="7470064" cy="1236581"/>
            </a:xfrm>
            <a:prstGeom prst="rect">
              <a:avLst/>
            </a:prstGeom>
          </p:spPr>
          <p:txBody>
            <a:bodyPr anchor="t" rtlCol="false" tIns="0" lIns="0" bIns="0" rIns="0">
              <a:spAutoFit/>
            </a:bodyPr>
            <a:lstStyle/>
            <a:p>
              <a:pPr>
                <a:lnSpc>
                  <a:spcPts val="2520"/>
                </a:lnSpc>
              </a:pPr>
              <a:r>
                <a:rPr lang="en-US" spc="-27" sz="1800">
                  <a:solidFill>
                    <a:srgbClr val="F5F5EF"/>
                  </a:solidFill>
                  <a:latin typeface="Lato"/>
                </a:rPr>
                <a:t>Spaceship-esque environment from unity asset store:</a:t>
              </a:r>
            </a:p>
            <a:p>
              <a:pPr>
                <a:lnSpc>
                  <a:spcPts val="2520"/>
                </a:lnSpc>
                <a:spcBef>
                  <a:spcPct val="0"/>
                </a:spcBef>
              </a:pPr>
              <a:r>
                <a:rPr lang="en-US" spc="-27" sz="1800">
                  <a:solidFill>
                    <a:srgbClr val="F5F5EF"/>
                  </a:solidFill>
                  <a:latin typeface="Lato"/>
                </a:rPr>
                <a:t>https://assetstore.unity.com/packages/3d/environments/sci-fi/modular-sci-fi-corridor-142811</a:t>
              </a:r>
            </a:p>
          </p:txBody>
        </p:sp>
        <p:sp>
          <p:nvSpPr>
            <p:cNvPr name="TextBox 22" id="22"/>
            <p:cNvSpPr txBox="true"/>
            <p:nvPr/>
          </p:nvSpPr>
          <p:spPr>
            <a:xfrm rot="0">
              <a:off x="0" y="-47625"/>
              <a:ext cx="5124757" cy="530033"/>
            </a:xfrm>
            <a:prstGeom prst="rect">
              <a:avLst/>
            </a:prstGeom>
          </p:spPr>
          <p:txBody>
            <a:bodyPr anchor="t" rtlCol="false" tIns="0" lIns="0" bIns="0" rIns="0">
              <a:spAutoFit/>
            </a:bodyPr>
            <a:lstStyle/>
            <a:p>
              <a:pPr>
                <a:lnSpc>
                  <a:spcPts val="3359"/>
                </a:lnSpc>
                <a:spcBef>
                  <a:spcPct val="0"/>
                </a:spcBef>
              </a:pPr>
              <a:r>
                <a:rPr lang="en-US" spc="-36" sz="2400">
                  <a:solidFill>
                    <a:srgbClr val="F5F5EF"/>
                  </a:solidFill>
                  <a:latin typeface="Lato Bold"/>
                </a:rPr>
                <a:t>Empty corridors </a:t>
              </a:r>
            </a:p>
          </p:txBody>
        </p:sp>
      </p:grpSp>
      <p:grpSp>
        <p:nvGrpSpPr>
          <p:cNvPr name="Group 23" id="23"/>
          <p:cNvGrpSpPr/>
          <p:nvPr/>
        </p:nvGrpSpPr>
        <p:grpSpPr>
          <a:xfrm rot="0">
            <a:off x="10085511" y="5877094"/>
            <a:ext cx="5602548" cy="1048356"/>
            <a:chOff x="0" y="0"/>
            <a:chExt cx="7470064" cy="1397808"/>
          </a:xfrm>
        </p:grpSpPr>
        <p:sp>
          <p:nvSpPr>
            <p:cNvPr name="TextBox 24" id="24"/>
            <p:cNvSpPr txBox="true"/>
            <p:nvPr/>
          </p:nvSpPr>
          <p:spPr>
            <a:xfrm rot="0">
              <a:off x="0" y="577865"/>
              <a:ext cx="7470064" cy="819942"/>
            </a:xfrm>
            <a:prstGeom prst="rect">
              <a:avLst/>
            </a:prstGeom>
          </p:spPr>
          <p:txBody>
            <a:bodyPr anchor="t" rtlCol="false" tIns="0" lIns="0" bIns="0" rIns="0">
              <a:spAutoFit/>
            </a:bodyPr>
            <a:lstStyle/>
            <a:p>
              <a:pPr>
                <a:lnSpc>
                  <a:spcPts val="2520"/>
                </a:lnSpc>
                <a:spcBef>
                  <a:spcPct val="0"/>
                </a:spcBef>
              </a:pPr>
              <a:r>
                <a:rPr lang="en-US" spc="-27" sz="1800">
                  <a:solidFill>
                    <a:srgbClr val="F5F5EF"/>
                  </a:solidFill>
                  <a:latin typeface="Lato"/>
                </a:rPr>
                <a:t>Amid feeling of lonliness, you will set out to solve the mystery: where is your partner? What happened?</a:t>
              </a:r>
            </a:p>
          </p:txBody>
        </p:sp>
        <p:sp>
          <p:nvSpPr>
            <p:cNvPr name="TextBox 25" id="25"/>
            <p:cNvSpPr txBox="true"/>
            <p:nvPr/>
          </p:nvSpPr>
          <p:spPr>
            <a:xfrm rot="0">
              <a:off x="0" y="-47625"/>
              <a:ext cx="5124757" cy="530033"/>
            </a:xfrm>
            <a:prstGeom prst="rect">
              <a:avLst/>
            </a:prstGeom>
          </p:spPr>
          <p:txBody>
            <a:bodyPr anchor="t" rtlCol="false" tIns="0" lIns="0" bIns="0" rIns="0">
              <a:spAutoFit/>
            </a:bodyPr>
            <a:lstStyle/>
            <a:p>
              <a:pPr>
                <a:lnSpc>
                  <a:spcPts val="3359"/>
                </a:lnSpc>
                <a:spcBef>
                  <a:spcPct val="0"/>
                </a:spcBef>
              </a:pPr>
              <a:r>
                <a:rPr lang="en-US" spc="-36" sz="2400">
                  <a:solidFill>
                    <a:srgbClr val="F5F5EF"/>
                  </a:solidFill>
                  <a:latin typeface="Lato Bold"/>
                </a:rPr>
                <a:t>Finding your friend</a:t>
              </a:r>
            </a:p>
          </p:txBody>
        </p:sp>
      </p:grpSp>
      <p:sp>
        <p:nvSpPr>
          <p:cNvPr name="TextBox 26" id="26"/>
          <p:cNvSpPr txBox="true"/>
          <p:nvPr/>
        </p:nvSpPr>
        <p:spPr>
          <a:xfrm rot="5400000">
            <a:off x="15211952" y="4922018"/>
            <a:ext cx="5011301" cy="213836"/>
          </a:xfrm>
          <a:prstGeom prst="rect">
            <a:avLst/>
          </a:prstGeom>
        </p:spPr>
        <p:txBody>
          <a:bodyPr anchor="t" rtlCol="false" tIns="0" lIns="0" bIns="0" rIns="0">
            <a:spAutoFit/>
          </a:bodyPr>
          <a:lstStyle/>
          <a:p>
            <a:pPr algn="ctr">
              <a:lnSpc>
                <a:spcPts val="1680"/>
              </a:lnSpc>
              <a:spcBef>
                <a:spcPct val="0"/>
              </a:spcBef>
            </a:pPr>
            <a:r>
              <a:rPr lang="en-US" sz="1600">
                <a:solidFill>
                  <a:srgbClr val="FFFFFF"/>
                </a:solidFill>
                <a:latin typeface="Lato Bold"/>
              </a:rPr>
              <a:t>Galaxies and the Universe</a:t>
            </a:r>
            <a:r>
              <a:rPr lang="en-US" sz="1600">
                <a:solidFill>
                  <a:srgbClr val="FFFFFF"/>
                </a:solidFill>
                <a:latin typeface="Lato"/>
              </a:rPr>
              <a:t> | Lamford School</a:t>
            </a:r>
          </a:p>
        </p:txBody>
      </p:sp>
      <p:sp>
        <p:nvSpPr>
          <p:cNvPr name="TextBox 27" id="27"/>
          <p:cNvSpPr txBox="true"/>
          <p:nvPr/>
        </p:nvSpPr>
        <p:spPr>
          <a:xfrm rot="0">
            <a:off x="3932672" y="8002622"/>
            <a:ext cx="10422657" cy="1533525"/>
          </a:xfrm>
          <a:prstGeom prst="rect">
            <a:avLst/>
          </a:prstGeom>
        </p:spPr>
        <p:txBody>
          <a:bodyPr anchor="t" rtlCol="false" tIns="0" lIns="0" bIns="0" rIns="0">
            <a:spAutoFit/>
          </a:bodyPr>
          <a:lstStyle/>
          <a:p>
            <a:pPr algn="ctr">
              <a:lnSpc>
                <a:spcPts val="12599"/>
              </a:lnSpc>
            </a:pPr>
            <a:r>
              <a:rPr lang="en-US" sz="9000">
                <a:solidFill>
                  <a:srgbClr val="FFFFFF"/>
                </a:solidFill>
                <a:latin typeface="Open Sans Extra Bold"/>
              </a:rPr>
              <a:t>Work in progress!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DAE3tNlA5bo</dc:identifier>
  <dcterms:modified xsi:type="dcterms:W3CDTF">2011-08-01T06:04:30Z</dcterms:modified>
  <cp:revision>1</cp:revision>
  <dc:title>Galaxies And the Universe</dc:title>
</cp:coreProperties>
</file>